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4" r:id="rId3"/>
    <p:sldId id="289" r:id="rId4"/>
    <p:sldId id="290" r:id="rId5"/>
    <p:sldId id="291" r:id="rId6"/>
    <p:sldId id="292" r:id="rId7"/>
    <p:sldId id="293" r:id="rId8"/>
    <p:sldId id="294" r:id="rId9"/>
    <p:sldId id="295" r:id="rId10"/>
    <p:sldId id="296" r:id="rId11"/>
    <p:sldId id="297"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715BA-D510-41A3-91F9-5124C13BFAA6}" type="datetimeFigureOut">
              <a:rPr lang="en-US" smtClean="0"/>
              <a:t>13-Oct-22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BD076-086E-4460-B4F6-7081EA4FFE49}" type="slidenum">
              <a:rPr lang="en-US" smtClean="0"/>
              <a:t>‹#›</a:t>
            </a:fld>
            <a:endParaRPr lang="en-US"/>
          </a:p>
        </p:txBody>
      </p:sp>
    </p:spTree>
    <p:extLst>
      <p:ext uri="{BB962C8B-B14F-4D97-AF65-F5344CB8AC3E}">
        <p14:creationId xmlns:p14="http://schemas.microsoft.com/office/powerpoint/2010/main" val="370059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2</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11</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12</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3</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4</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5</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6</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7</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8</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9</a:t>
            </a:fld>
            <a:endParaRPr lang="en-US"/>
          </a:p>
        </p:txBody>
      </p:sp>
    </p:spTree>
    <p:extLst>
      <p:ext uri="{BB962C8B-B14F-4D97-AF65-F5344CB8AC3E}">
        <p14:creationId xmlns:p14="http://schemas.microsoft.com/office/powerpoint/2010/main" val="1759677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8BD076-086E-4460-B4F6-7081EA4FFE49}" type="slidenum">
              <a:rPr lang="en-US" smtClean="0"/>
              <a:t>10</a:t>
            </a:fld>
            <a:endParaRPr lang="en-US"/>
          </a:p>
        </p:txBody>
      </p:sp>
    </p:spTree>
    <p:extLst>
      <p:ext uri="{BB962C8B-B14F-4D97-AF65-F5344CB8AC3E}">
        <p14:creationId xmlns:p14="http://schemas.microsoft.com/office/powerpoint/2010/main" val="175967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077200" cy="533399"/>
          </a:xfrm>
        </p:spPr>
        <p:txBody>
          <a:bodyPr>
            <a:normAutofit fontScale="90000"/>
          </a:bodyPr>
          <a:lstStyle/>
          <a:p>
            <a:r>
              <a:rPr lang="en-US" b="1" dirty="0" smtClean="0">
                <a:solidFill>
                  <a:srgbClr val="FF0000"/>
                </a:solidFill>
              </a:rPr>
              <a:t>DR.SNSRCAS, CBE</a:t>
            </a:r>
            <a:endParaRPr lang="en-US" b="1" dirty="0">
              <a:solidFill>
                <a:srgbClr val="FF0000"/>
              </a:solidFill>
            </a:endParaRPr>
          </a:p>
        </p:txBody>
      </p:sp>
      <p:sp>
        <p:nvSpPr>
          <p:cNvPr id="3" name="Subtitle 2"/>
          <p:cNvSpPr>
            <a:spLocks noGrp="1"/>
          </p:cNvSpPr>
          <p:nvPr>
            <p:ph type="subTitle" idx="1"/>
          </p:nvPr>
        </p:nvSpPr>
        <p:spPr>
          <a:xfrm>
            <a:off x="609600" y="1447800"/>
            <a:ext cx="8305800" cy="4191000"/>
          </a:xfrm>
        </p:spPr>
        <p:txBody>
          <a:bodyPr/>
          <a:lstStyle/>
          <a:p>
            <a:endParaRPr lang="en-US" b="1" dirty="0" smtClean="0">
              <a:solidFill>
                <a:srgbClr val="FF0000"/>
              </a:solidFill>
            </a:endParaRPr>
          </a:p>
          <a:p>
            <a:r>
              <a:rPr lang="en-US" b="1" dirty="0" smtClean="0">
                <a:solidFill>
                  <a:srgbClr val="FF0000"/>
                </a:solidFill>
              </a:rPr>
              <a:t>SUBJECT: </a:t>
            </a:r>
            <a:r>
              <a:rPr lang="en-US" b="1" dirty="0" smtClean="0">
                <a:solidFill>
                  <a:srgbClr val="002060"/>
                </a:solidFill>
              </a:rPr>
              <a:t>ADVANCED JAVA PROGRAMMING</a:t>
            </a:r>
          </a:p>
          <a:p>
            <a:pPr algn="l"/>
            <a:r>
              <a:rPr lang="en-US" b="1" dirty="0" smtClean="0">
                <a:solidFill>
                  <a:srgbClr val="FF0000"/>
                </a:solidFill>
              </a:rPr>
              <a:t>      COURSE </a:t>
            </a:r>
            <a:r>
              <a:rPr lang="en-US" b="1" dirty="0" smtClean="0">
                <a:solidFill>
                  <a:srgbClr val="FF0000"/>
                </a:solidFill>
              </a:rPr>
              <a:t>CODE:</a:t>
            </a:r>
            <a:r>
              <a:rPr lang="en-US" b="1" dirty="0" smtClean="0">
                <a:solidFill>
                  <a:srgbClr val="002060"/>
                </a:solidFill>
              </a:rPr>
              <a:t>16UCA502</a:t>
            </a:r>
          </a:p>
          <a:p>
            <a:pPr algn="l"/>
            <a:r>
              <a:rPr lang="en-US" b="1" dirty="0">
                <a:solidFill>
                  <a:srgbClr val="002060"/>
                </a:solidFill>
              </a:rPr>
              <a:t> </a:t>
            </a:r>
            <a:r>
              <a:rPr lang="en-US" b="1" dirty="0" smtClean="0">
                <a:solidFill>
                  <a:srgbClr val="002060"/>
                </a:solidFill>
              </a:rPr>
              <a:t>    </a:t>
            </a:r>
            <a:r>
              <a:rPr lang="en-US" b="1" dirty="0" smtClean="0">
                <a:solidFill>
                  <a:srgbClr val="FF0000"/>
                </a:solidFill>
              </a:rPr>
              <a:t>   </a:t>
            </a:r>
            <a:r>
              <a:rPr lang="en-US" b="1" dirty="0" smtClean="0">
                <a:solidFill>
                  <a:srgbClr val="FF0000"/>
                </a:solidFill>
              </a:rPr>
              <a:t>TITLE: </a:t>
            </a:r>
            <a:r>
              <a:rPr lang="en-US" b="1" dirty="0">
                <a:solidFill>
                  <a:schemeClr val="tx1">
                    <a:lumMod val="95000"/>
                    <a:lumOff val="5000"/>
                  </a:schemeClr>
                </a:solidFill>
              </a:rPr>
              <a:t>JSP - Lifecycle</a:t>
            </a:r>
          </a:p>
          <a:p>
            <a:pPr algn="l"/>
            <a:r>
              <a:rPr lang="en-US" b="1" dirty="0" smtClean="0">
                <a:solidFill>
                  <a:srgbClr val="FF0000"/>
                </a:solidFill>
              </a:rPr>
              <a:t>        </a:t>
            </a:r>
            <a:r>
              <a:rPr lang="en-US" b="1" dirty="0" smtClean="0">
                <a:solidFill>
                  <a:srgbClr val="FF0000"/>
                </a:solidFill>
              </a:rPr>
              <a:t>YEAR: </a:t>
            </a:r>
            <a:r>
              <a:rPr lang="en-US" b="1" dirty="0">
                <a:solidFill>
                  <a:srgbClr val="002060"/>
                </a:solidFill>
              </a:rPr>
              <a:t>V</a:t>
            </a:r>
            <a:r>
              <a:rPr lang="en-US" b="1" dirty="0" smtClean="0">
                <a:solidFill>
                  <a:srgbClr val="002060"/>
                </a:solidFill>
              </a:rPr>
              <a:t> SEMESTER 2022-2023 (ODD)</a:t>
            </a:r>
            <a:endParaRPr lang="en-US" b="1" dirty="0">
              <a:solidFill>
                <a:srgbClr val="002060"/>
              </a:solidFill>
            </a:endParaRPr>
          </a:p>
        </p:txBody>
      </p:sp>
    </p:spTree>
    <p:extLst>
      <p:ext uri="{BB962C8B-B14F-4D97-AF65-F5344CB8AC3E}">
        <p14:creationId xmlns:p14="http://schemas.microsoft.com/office/powerpoint/2010/main" val="1978612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5078313"/>
          </a:xfrm>
          <a:prstGeom prst="rect">
            <a:avLst/>
          </a:prstGeom>
        </p:spPr>
        <p:txBody>
          <a:bodyPr wrap="square">
            <a:spAutoFit/>
          </a:bodyPr>
          <a:lstStyle/>
          <a:p>
            <a:r>
              <a:rPr lang="en-US" sz="3600" b="1" dirty="0">
                <a:solidFill>
                  <a:srgbClr val="FF0000"/>
                </a:solidFill>
              </a:rPr>
              <a:t>JSP Cleanup</a:t>
            </a:r>
          </a:p>
          <a:p>
            <a:pPr algn="just"/>
            <a:r>
              <a:rPr lang="en-US" sz="3600" dirty="0"/>
              <a:t>The destruction phase of the JSP life cycle represents when a JSP is being </a:t>
            </a:r>
            <a:r>
              <a:rPr lang="en-US" sz="3600" dirty="0">
                <a:solidFill>
                  <a:srgbClr val="FF0000"/>
                </a:solidFill>
              </a:rPr>
              <a:t>removed from use by a container.</a:t>
            </a:r>
          </a:p>
          <a:p>
            <a:pPr algn="just"/>
            <a:r>
              <a:rPr lang="en-US" sz="3600" dirty="0"/>
              <a:t>The </a:t>
            </a:r>
            <a:r>
              <a:rPr lang="en-US" sz="3600" b="1" dirty="0" err="1"/>
              <a:t>jspDestroy</a:t>
            </a:r>
            <a:r>
              <a:rPr lang="en-US" sz="3600" b="1" dirty="0"/>
              <a:t>()</a:t>
            </a:r>
            <a:r>
              <a:rPr lang="en-US" sz="3600" dirty="0"/>
              <a:t> method is the </a:t>
            </a:r>
            <a:r>
              <a:rPr lang="en-US" sz="3600" dirty="0">
                <a:solidFill>
                  <a:srgbClr val="FF0000"/>
                </a:solidFill>
              </a:rPr>
              <a:t>JSP equivalent of the destroy method for servlets</a:t>
            </a:r>
            <a:r>
              <a:rPr lang="en-US" sz="3600" dirty="0"/>
              <a:t>. Override </a:t>
            </a:r>
            <a:r>
              <a:rPr lang="en-US" sz="3600" dirty="0" err="1"/>
              <a:t>jspDestroy</a:t>
            </a:r>
            <a:r>
              <a:rPr lang="en-US" sz="3600" dirty="0"/>
              <a:t> when you need to perform any cleanup, such as </a:t>
            </a:r>
            <a:r>
              <a:rPr lang="en-US" sz="3600" dirty="0">
                <a:solidFill>
                  <a:srgbClr val="FF0000"/>
                </a:solidFill>
              </a:rPr>
              <a:t>releasing database connections or closing open files.</a:t>
            </a:r>
          </a:p>
        </p:txBody>
      </p:sp>
    </p:spTree>
    <p:extLst>
      <p:ext uri="{BB962C8B-B14F-4D97-AF65-F5344CB8AC3E}">
        <p14:creationId xmlns:p14="http://schemas.microsoft.com/office/powerpoint/2010/main" val="240131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2862322"/>
          </a:xfrm>
          <a:prstGeom prst="rect">
            <a:avLst/>
          </a:prstGeom>
        </p:spPr>
        <p:txBody>
          <a:bodyPr wrap="square">
            <a:spAutoFit/>
          </a:bodyPr>
          <a:lstStyle/>
          <a:p>
            <a:r>
              <a:rPr lang="en-US" sz="3600" b="1" dirty="0">
                <a:solidFill>
                  <a:srgbClr val="FF0000"/>
                </a:solidFill>
              </a:rPr>
              <a:t>JSP Cleanup</a:t>
            </a:r>
          </a:p>
          <a:p>
            <a:r>
              <a:rPr lang="en-US" sz="3600" dirty="0"/>
              <a:t>The </a:t>
            </a:r>
            <a:r>
              <a:rPr lang="en-US" sz="3600" dirty="0" err="1"/>
              <a:t>jspDestroy</a:t>
            </a:r>
            <a:r>
              <a:rPr lang="en-US" sz="3600" dirty="0"/>
              <a:t>() method has the following form −</a:t>
            </a:r>
          </a:p>
          <a:p>
            <a:r>
              <a:rPr lang="en-US" sz="3600" dirty="0"/>
              <a:t>public void </a:t>
            </a:r>
            <a:r>
              <a:rPr lang="en-US" sz="3600" dirty="0" err="1"/>
              <a:t>jspDestroy</a:t>
            </a:r>
            <a:r>
              <a:rPr lang="en-US" sz="3600" dirty="0"/>
              <a:t>() </a:t>
            </a:r>
            <a:endParaRPr lang="en-US" sz="3600" dirty="0" smtClean="0"/>
          </a:p>
          <a:p>
            <a:r>
              <a:rPr lang="en-US" sz="3600" dirty="0" smtClean="0"/>
              <a:t>{ </a:t>
            </a:r>
            <a:r>
              <a:rPr lang="en-US" sz="3600" dirty="0"/>
              <a:t>// Your cleanup code goes here. }</a:t>
            </a:r>
            <a:endParaRPr lang="en-US" sz="3600" dirty="0">
              <a:solidFill>
                <a:srgbClr val="FF0000"/>
              </a:solidFill>
            </a:endParaRPr>
          </a:p>
        </p:txBody>
      </p:sp>
    </p:spTree>
    <p:extLst>
      <p:ext uri="{BB962C8B-B14F-4D97-AF65-F5344CB8AC3E}">
        <p14:creationId xmlns:p14="http://schemas.microsoft.com/office/powerpoint/2010/main" val="399145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8000" dirty="0">
                <a:solidFill>
                  <a:srgbClr val="FF0000"/>
                </a:solidFill>
              </a:rPr>
              <a:t>THANK YOU</a:t>
            </a:r>
          </a:p>
          <a:p>
            <a:pPr marL="0" indent="0">
              <a:buNone/>
            </a:pPr>
            <a:endParaRPr lang="en-US" dirty="0" smtClean="0"/>
          </a:p>
        </p:txBody>
      </p:sp>
    </p:spTree>
    <p:extLst>
      <p:ext uri="{BB962C8B-B14F-4D97-AF65-F5344CB8AC3E}">
        <p14:creationId xmlns:p14="http://schemas.microsoft.com/office/powerpoint/2010/main" val="327217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3970318"/>
          </a:xfrm>
          <a:prstGeom prst="rect">
            <a:avLst/>
          </a:prstGeom>
        </p:spPr>
        <p:txBody>
          <a:bodyPr wrap="square">
            <a:spAutoFit/>
          </a:bodyPr>
          <a:lstStyle/>
          <a:p>
            <a:r>
              <a:rPr lang="en-US" sz="3600" dirty="0"/>
              <a:t>Paths Followed By JSP</a:t>
            </a:r>
          </a:p>
          <a:p>
            <a:r>
              <a:rPr lang="en-US" sz="3600" dirty="0"/>
              <a:t>The following are the paths followed by a JSP </a:t>
            </a:r>
          </a:p>
          <a:p>
            <a:r>
              <a:rPr lang="en-US" sz="3600" dirty="0" smtClean="0">
                <a:solidFill>
                  <a:srgbClr val="FF0000"/>
                </a:solidFill>
              </a:rPr>
              <a:t>1.Compilation</a:t>
            </a:r>
            <a:endParaRPr lang="en-US" sz="3600" dirty="0">
              <a:solidFill>
                <a:srgbClr val="FF0000"/>
              </a:solidFill>
            </a:endParaRPr>
          </a:p>
          <a:p>
            <a:r>
              <a:rPr lang="en-US" sz="3600" dirty="0" smtClean="0">
                <a:solidFill>
                  <a:srgbClr val="FF0000"/>
                </a:solidFill>
              </a:rPr>
              <a:t>2.Initialization</a:t>
            </a:r>
            <a:endParaRPr lang="en-US" sz="3600" dirty="0">
              <a:solidFill>
                <a:srgbClr val="FF0000"/>
              </a:solidFill>
            </a:endParaRPr>
          </a:p>
          <a:p>
            <a:r>
              <a:rPr lang="en-US" sz="3600" dirty="0" smtClean="0">
                <a:solidFill>
                  <a:srgbClr val="FF0000"/>
                </a:solidFill>
              </a:rPr>
              <a:t>3.Execution</a:t>
            </a:r>
            <a:endParaRPr lang="en-US" sz="3600" dirty="0">
              <a:solidFill>
                <a:srgbClr val="FF0000"/>
              </a:solidFill>
            </a:endParaRPr>
          </a:p>
          <a:p>
            <a:r>
              <a:rPr lang="en-US" sz="3600" dirty="0" smtClean="0">
                <a:solidFill>
                  <a:srgbClr val="FF0000"/>
                </a:solidFill>
              </a:rPr>
              <a:t>4.Cleanup</a:t>
            </a:r>
            <a:endParaRPr lang="en-US" sz="3600" dirty="0">
              <a:solidFill>
                <a:srgbClr val="FF0000"/>
              </a:solidFill>
            </a:endParaRPr>
          </a:p>
          <a:p>
            <a:pPr algn="just"/>
            <a:endParaRPr lang="en-US" sz="3600" dirty="0">
              <a:solidFill>
                <a:srgbClr val="FF0000"/>
              </a:solidFill>
            </a:endParaRPr>
          </a:p>
        </p:txBody>
      </p:sp>
    </p:spTree>
    <p:extLst>
      <p:ext uri="{BB962C8B-B14F-4D97-AF65-F5344CB8AC3E}">
        <p14:creationId xmlns:p14="http://schemas.microsoft.com/office/powerpoint/2010/main" val="144706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3600986"/>
          </a:xfrm>
          <a:prstGeom prst="rect">
            <a:avLst/>
          </a:prstGeom>
        </p:spPr>
        <p:txBody>
          <a:bodyPr wrap="square">
            <a:spAutoFit/>
          </a:bodyPr>
          <a:lstStyle/>
          <a:p>
            <a:r>
              <a:rPr lang="en-US" sz="2800" dirty="0"/>
              <a:t>The four major phases of a JSP life cycle are very similar to the Servlet Life Cycle. The four phases have been described below </a:t>
            </a:r>
            <a:r>
              <a:rPr lang="en-US" sz="2800" dirty="0" smtClean="0"/>
              <a:t>−</a:t>
            </a:r>
          </a:p>
          <a:p>
            <a:endParaRPr lang="en-US" sz="3600" dirty="0">
              <a:solidFill>
                <a:srgbClr val="FF0000"/>
              </a:solidFill>
            </a:endParaRPr>
          </a:p>
          <a:p>
            <a:endParaRPr lang="en-US" sz="3600" dirty="0" smtClean="0">
              <a:solidFill>
                <a:srgbClr val="FF0000"/>
              </a:solidFill>
            </a:endParaRPr>
          </a:p>
          <a:p>
            <a:endParaRPr lang="en-US" sz="3600" dirty="0">
              <a:solidFill>
                <a:srgbClr val="FF0000"/>
              </a:solidFill>
            </a:endParaRPr>
          </a:p>
          <a:p>
            <a:endParaRPr lang="en-US" sz="3600"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2514600"/>
            <a:ext cx="7696201"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154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6186309"/>
          </a:xfrm>
          <a:prstGeom prst="rect">
            <a:avLst/>
          </a:prstGeom>
        </p:spPr>
        <p:txBody>
          <a:bodyPr wrap="square">
            <a:spAutoFit/>
          </a:bodyPr>
          <a:lstStyle/>
          <a:p>
            <a:pPr algn="just"/>
            <a:r>
              <a:rPr lang="en-US" sz="3600" b="1" u="sng" dirty="0">
                <a:solidFill>
                  <a:srgbClr val="FF0000"/>
                </a:solidFill>
              </a:rPr>
              <a:t>JSP Compilation</a:t>
            </a:r>
          </a:p>
          <a:p>
            <a:pPr algn="just"/>
            <a:r>
              <a:rPr lang="en-US" sz="3600" dirty="0"/>
              <a:t>When a browser asks for a JSP, the JSP engine first checks to see whether it needs to compile the page. If the page has never been compiled, or if the JSP has been modified since it was last compiled, the JSP engine compiles the page.</a:t>
            </a:r>
          </a:p>
          <a:p>
            <a:endParaRPr lang="en-US" sz="3600" dirty="0">
              <a:solidFill>
                <a:srgbClr val="FF0000"/>
              </a:solidFill>
            </a:endParaRPr>
          </a:p>
          <a:p>
            <a:endParaRPr lang="en-US" sz="3600" dirty="0" smtClean="0">
              <a:solidFill>
                <a:srgbClr val="FF0000"/>
              </a:solidFill>
            </a:endParaRPr>
          </a:p>
          <a:p>
            <a:endParaRPr lang="en-US" sz="3600" dirty="0">
              <a:solidFill>
                <a:srgbClr val="FF0000"/>
              </a:solidFill>
            </a:endParaRPr>
          </a:p>
          <a:p>
            <a:endParaRPr lang="en-US" sz="3600" dirty="0">
              <a:solidFill>
                <a:srgbClr val="FF0000"/>
              </a:solidFill>
            </a:endParaRPr>
          </a:p>
        </p:txBody>
      </p:sp>
    </p:spTree>
    <p:extLst>
      <p:ext uri="{BB962C8B-B14F-4D97-AF65-F5344CB8AC3E}">
        <p14:creationId xmlns:p14="http://schemas.microsoft.com/office/powerpoint/2010/main" val="156053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5078313"/>
          </a:xfrm>
          <a:prstGeom prst="rect">
            <a:avLst/>
          </a:prstGeom>
        </p:spPr>
        <p:txBody>
          <a:bodyPr wrap="square">
            <a:spAutoFit/>
          </a:bodyPr>
          <a:lstStyle/>
          <a:p>
            <a:pPr algn="just"/>
            <a:r>
              <a:rPr lang="en-US" sz="3600" b="1" u="sng" dirty="0">
                <a:solidFill>
                  <a:srgbClr val="FF0000"/>
                </a:solidFill>
              </a:rPr>
              <a:t>JSP Compilation</a:t>
            </a:r>
          </a:p>
          <a:p>
            <a:r>
              <a:rPr lang="en-US" sz="3600" dirty="0"/>
              <a:t>The compilation process involves three steps </a:t>
            </a:r>
          </a:p>
          <a:p>
            <a:r>
              <a:rPr lang="en-US" sz="3600" dirty="0"/>
              <a:t>Parsing the JSP.</a:t>
            </a:r>
          </a:p>
          <a:p>
            <a:r>
              <a:rPr lang="en-US" sz="3600" dirty="0"/>
              <a:t>Turning the JSP into a servlet.</a:t>
            </a:r>
          </a:p>
          <a:p>
            <a:r>
              <a:rPr lang="en-US" sz="3600" dirty="0"/>
              <a:t>Compiling the servlet.</a:t>
            </a:r>
          </a:p>
          <a:p>
            <a:endParaRPr lang="en-US" sz="3600" dirty="0">
              <a:solidFill>
                <a:srgbClr val="FF0000"/>
              </a:solidFill>
            </a:endParaRPr>
          </a:p>
          <a:p>
            <a:endParaRPr lang="en-US" sz="3600" dirty="0" smtClean="0">
              <a:solidFill>
                <a:srgbClr val="FF0000"/>
              </a:solidFill>
            </a:endParaRPr>
          </a:p>
          <a:p>
            <a:endParaRPr lang="en-US" sz="3600" dirty="0">
              <a:solidFill>
                <a:srgbClr val="FF0000"/>
              </a:solidFill>
            </a:endParaRPr>
          </a:p>
          <a:p>
            <a:endParaRPr lang="en-US" sz="3600" dirty="0">
              <a:solidFill>
                <a:srgbClr val="FF0000"/>
              </a:solidFill>
            </a:endParaRPr>
          </a:p>
        </p:txBody>
      </p:sp>
    </p:spTree>
    <p:extLst>
      <p:ext uri="{BB962C8B-B14F-4D97-AF65-F5344CB8AC3E}">
        <p14:creationId xmlns:p14="http://schemas.microsoft.com/office/powerpoint/2010/main" val="216424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5078313"/>
          </a:xfrm>
          <a:prstGeom prst="rect">
            <a:avLst/>
          </a:prstGeom>
        </p:spPr>
        <p:txBody>
          <a:bodyPr wrap="square">
            <a:spAutoFit/>
          </a:bodyPr>
          <a:lstStyle/>
          <a:p>
            <a:r>
              <a:rPr lang="en-US" sz="3600" b="1" u="sng" dirty="0">
                <a:solidFill>
                  <a:srgbClr val="FF0000"/>
                </a:solidFill>
              </a:rPr>
              <a:t>JSP Initialization</a:t>
            </a:r>
          </a:p>
          <a:p>
            <a:pPr algn="just"/>
            <a:r>
              <a:rPr lang="en-US" sz="3600" dirty="0"/>
              <a:t>When a container loads a </a:t>
            </a:r>
            <a:r>
              <a:rPr lang="en-US" sz="3600" dirty="0">
                <a:solidFill>
                  <a:srgbClr val="FF0000"/>
                </a:solidFill>
              </a:rPr>
              <a:t>JSP</a:t>
            </a:r>
            <a:r>
              <a:rPr lang="en-US" sz="3600" dirty="0"/>
              <a:t> it </a:t>
            </a:r>
            <a:r>
              <a:rPr lang="en-US" sz="3600" dirty="0">
                <a:solidFill>
                  <a:srgbClr val="FF0000"/>
                </a:solidFill>
              </a:rPr>
              <a:t>invokes the </a:t>
            </a:r>
            <a:r>
              <a:rPr lang="en-US" sz="3600" b="1" dirty="0" err="1">
                <a:solidFill>
                  <a:srgbClr val="FF0000"/>
                </a:solidFill>
              </a:rPr>
              <a:t>jspInit</a:t>
            </a:r>
            <a:r>
              <a:rPr lang="en-US" sz="3600" b="1" dirty="0">
                <a:solidFill>
                  <a:srgbClr val="FF0000"/>
                </a:solidFill>
              </a:rPr>
              <a:t>()</a:t>
            </a:r>
            <a:r>
              <a:rPr lang="en-US" sz="3600" dirty="0">
                <a:solidFill>
                  <a:srgbClr val="FF0000"/>
                </a:solidFill>
              </a:rPr>
              <a:t> method </a:t>
            </a:r>
            <a:r>
              <a:rPr lang="en-US" sz="3600" dirty="0"/>
              <a:t>before servicing any requests. If you need to perform JSP-specific initialization, override the </a:t>
            </a:r>
            <a:r>
              <a:rPr lang="en-US" sz="3600" b="1" dirty="0" err="1"/>
              <a:t>jspInit</a:t>
            </a:r>
            <a:r>
              <a:rPr lang="en-US" sz="3600" b="1" dirty="0"/>
              <a:t>()</a:t>
            </a:r>
            <a:r>
              <a:rPr lang="en-US" sz="3600" dirty="0"/>
              <a:t> </a:t>
            </a:r>
            <a:r>
              <a:rPr lang="en-US" sz="3600" dirty="0" smtClean="0"/>
              <a:t>method.</a:t>
            </a:r>
            <a:endParaRPr lang="en-US" sz="3600" dirty="0"/>
          </a:p>
          <a:p>
            <a:endParaRPr lang="en-US" sz="3600" dirty="0">
              <a:solidFill>
                <a:srgbClr val="FF0000"/>
              </a:solidFill>
            </a:endParaRPr>
          </a:p>
          <a:p>
            <a:r>
              <a:rPr lang="en-US" sz="3600" dirty="0"/>
              <a:t>public void </a:t>
            </a:r>
            <a:r>
              <a:rPr lang="en-US" sz="3600" dirty="0" err="1"/>
              <a:t>jspInit</a:t>
            </a:r>
            <a:r>
              <a:rPr lang="en-US" sz="3600" dirty="0"/>
              <a:t>(){ // Initialization code... }</a:t>
            </a:r>
            <a:endParaRPr lang="en-US" sz="3600" dirty="0" smtClean="0">
              <a:solidFill>
                <a:srgbClr val="FF0000"/>
              </a:solidFill>
            </a:endParaRPr>
          </a:p>
          <a:p>
            <a:endParaRPr lang="en-US" sz="3600" dirty="0">
              <a:solidFill>
                <a:srgbClr val="FF0000"/>
              </a:solidFill>
            </a:endParaRPr>
          </a:p>
          <a:p>
            <a:endParaRPr lang="en-US" sz="3600" dirty="0">
              <a:solidFill>
                <a:srgbClr val="FF0000"/>
              </a:solidFill>
            </a:endParaRPr>
          </a:p>
        </p:txBody>
      </p:sp>
    </p:spTree>
    <p:extLst>
      <p:ext uri="{BB962C8B-B14F-4D97-AF65-F5344CB8AC3E}">
        <p14:creationId xmlns:p14="http://schemas.microsoft.com/office/powerpoint/2010/main" val="665618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5632311"/>
          </a:xfrm>
          <a:prstGeom prst="rect">
            <a:avLst/>
          </a:prstGeom>
        </p:spPr>
        <p:txBody>
          <a:bodyPr wrap="square">
            <a:spAutoFit/>
          </a:bodyPr>
          <a:lstStyle/>
          <a:p>
            <a:r>
              <a:rPr lang="en-US" sz="3600" b="1" u="sng" dirty="0">
                <a:solidFill>
                  <a:srgbClr val="FF0000"/>
                </a:solidFill>
              </a:rPr>
              <a:t>JSP Execution</a:t>
            </a:r>
          </a:p>
          <a:p>
            <a:pPr algn="just"/>
            <a:r>
              <a:rPr lang="en-US" sz="3600" dirty="0" smtClean="0"/>
              <a:t>This </a:t>
            </a:r>
            <a:r>
              <a:rPr lang="en-US" sz="3600" dirty="0"/>
              <a:t>phase of the JSP life cycle </a:t>
            </a:r>
            <a:r>
              <a:rPr lang="en-US" sz="3600" dirty="0">
                <a:solidFill>
                  <a:srgbClr val="FF0000"/>
                </a:solidFill>
              </a:rPr>
              <a:t>represents all interactions with requests until the JSP is destroyed.</a:t>
            </a:r>
          </a:p>
          <a:p>
            <a:pPr algn="just"/>
            <a:r>
              <a:rPr lang="en-US" sz="3600" dirty="0"/>
              <a:t>Whenever a browser requests a JSP and the page has been loaded and initialized, the JSP engine invokes the </a:t>
            </a:r>
            <a:r>
              <a:rPr lang="en-US" sz="3600" b="1" dirty="0"/>
              <a:t>_</a:t>
            </a:r>
            <a:r>
              <a:rPr lang="en-US" sz="3600" b="1" dirty="0" err="1"/>
              <a:t>jspService</a:t>
            </a:r>
            <a:r>
              <a:rPr lang="en-US" sz="3600" b="1" dirty="0"/>
              <a:t>()</a:t>
            </a:r>
            <a:r>
              <a:rPr lang="en-US" sz="3600" dirty="0"/>
              <a:t> method in the JSP.</a:t>
            </a:r>
          </a:p>
          <a:p>
            <a:endParaRPr lang="en-US" sz="3600" dirty="0">
              <a:solidFill>
                <a:srgbClr val="FF0000"/>
              </a:solidFill>
            </a:endParaRPr>
          </a:p>
          <a:p>
            <a:endParaRPr lang="en-US" sz="3600" dirty="0">
              <a:solidFill>
                <a:srgbClr val="FF0000"/>
              </a:solidFill>
            </a:endParaRPr>
          </a:p>
        </p:txBody>
      </p:sp>
    </p:spTree>
    <p:extLst>
      <p:ext uri="{BB962C8B-B14F-4D97-AF65-F5344CB8AC3E}">
        <p14:creationId xmlns:p14="http://schemas.microsoft.com/office/powerpoint/2010/main" val="2117817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5078313"/>
          </a:xfrm>
          <a:prstGeom prst="rect">
            <a:avLst/>
          </a:prstGeom>
        </p:spPr>
        <p:txBody>
          <a:bodyPr wrap="square">
            <a:spAutoFit/>
          </a:bodyPr>
          <a:lstStyle/>
          <a:p>
            <a:r>
              <a:rPr lang="en-US" sz="3600" b="1" u="sng" dirty="0">
                <a:solidFill>
                  <a:srgbClr val="FF0000"/>
                </a:solidFill>
              </a:rPr>
              <a:t>JSP Execution</a:t>
            </a:r>
          </a:p>
          <a:p>
            <a:pPr algn="just"/>
            <a:r>
              <a:rPr lang="en-US" sz="3600" dirty="0"/>
              <a:t>The _</a:t>
            </a:r>
            <a:r>
              <a:rPr lang="en-US" sz="3600" dirty="0" err="1"/>
              <a:t>jspService</a:t>
            </a:r>
            <a:r>
              <a:rPr lang="en-US" sz="3600" dirty="0"/>
              <a:t>() method takes an </a:t>
            </a:r>
            <a:r>
              <a:rPr lang="en-US" sz="3600" b="1" dirty="0" err="1"/>
              <a:t>HttpServletRequest</a:t>
            </a:r>
            <a:r>
              <a:rPr lang="en-US" sz="3600" dirty="0"/>
              <a:t> and an </a:t>
            </a:r>
            <a:r>
              <a:rPr lang="en-US" sz="3600" b="1" dirty="0" err="1"/>
              <a:t>HttpServletResponse</a:t>
            </a:r>
            <a:r>
              <a:rPr lang="en-US" sz="3600" dirty="0"/>
              <a:t> as its parameters as follows −</a:t>
            </a:r>
          </a:p>
          <a:p>
            <a:pPr algn="just"/>
            <a:r>
              <a:rPr lang="en-US" sz="3600" dirty="0"/>
              <a:t>void _</a:t>
            </a:r>
            <a:r>
              <a:rPr lang="en-US" sz="3600" dirty="0" err="1"/>
              <a:t>jspService</a:t>
            </a:r>
            <a:r>
              <a:rPr lang="en-US" sz="3600" dirty="0"/>
              <a:t>(</a:t>
            </a:r>
            <a:r>
              <a:rPr lang="en-US" sz="3600" dirty="0" err="1"/>
              <a:t>HttpServletRequest</a:t>
            </a:r>
            <a:r>
              <a:rPr lang="en-US" sz="3600" dirty="0"/>
              <a:t> request, </a:t>
            </a:r>
            <a:r>
              <a:rPr lang="en-US" sz="3600" dirty="0" err="1"/>
              <a:t>HttpServletResponse</a:t>
            </a:r>
            <a:r>
              <a:rPr lang="en-US" sz="3600" dirty="0"/>
              <a:t> response</a:t>
            </a:r>
            <a:r>
              <a:rPr lang="en-US" sz="3600" dirty="0" smtClean="0"/>
              <a:t>)</a:t>
            </a:r>
          </a:p>
          <a:p>
            <a:pPr algn="just"/>
            <a:r>
              <a:rPr lang="en-US" sz="3600" dirty="0" smtClean="0"/>
              <a:t> </a:t>
            </a:r>
            <a:r>
              <a:rPr lang="en-US" sz="3600" dirty="0"/>
              <a:t>{ // Service handling code... }</a:t>
            </a:r>
            <a:endParaRPr lang="en-US" sz="3600" dirty="0">
              <a:solidFill>
                <a:srgbClr val="FF0000"/>
              </a:solidFill>
            </a:endParaRPr>
          </a:p>
          <a:p>
            <a:endParaRPr lang="en-US" sz="3600" dirty="0">
              <a:solidFill>
                <a:srgbClr val="FF0000"/>
              </a:solidFill>
            </a:endParaRPr>
          </a:p>
        </p:txBody>
      </p:sp>
    </p:spTree>
    <p:extLst>
      <p:ext uri="{BB962C8B-B14F-4D97-AF65-F5344CB8AC3E}">
        <p14:creationId xmlns:p14="http://schemas.microsoft.com/office/powerpoint/2010/main" val="130738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p:txBody>
      </p:sp>
      <p:sp>
        <p:nvSpPr>
          <p:cNvPr id="2" name="Rectangle 1"/>
          <p:cNvSpPr/>
          <p:nvPr/>
        </p:nvSpPr>
        <p:spPr>
          <a:xfrm>
            <a:off x="533399" y="304800"/>
            <a:ext cx="8458199" cy="646331"/>
          </a:xfrm>
          <a:prstGeom prst="rect">
            <a:avLst/>
          </a:prstGeom>
        </p:spPr>
        <p:txBody>
          <a:bodyPr wrap="square">
            <a:spAutoFit/>
          </a:bodyPr>
          <a:lstStyle/>
          <a:p>
            <a:r>
              <a:rPr lang="en-US" sz="3600" dirty="0"/>
              <a:t>JSP - Lifecycle</a:t>
            </a:r>
          </a:p>
        </p:txBody>
      </p:sp>
      <p:sp>
        <p:nvSpPr>
          <p:cNvPr id="4" name="Rectangle 3"/>
          <p:cNvSpPr/>
          <p:nvPr/>
        </p:nvSpPr>
        <p:spPr>
          <a:xfrm>
            <a:off x="228600" y="1219200"/>
            <a:ext cx="8762999" cy="3970318"/>
          </a:xfrm>
          <a:prstGeom prst="rect">
            <a:avLst/>
          </a:prstGeom>
        </p:spPr>
        <p:txBody>
          <a:bodyPr wrap="square">
            <a:spAutoFit/>
          </a:bodyPr>
          <a:lstStyle/>
          <a:p>
            <a:r>
              <a:rPr lang="en-US" sz="3600" b="1" u="sng" dirty="0">
                <a:solidFill>
                  <a:srgbClr val="FF0000"/>
                </a:solidFill>
              </a:rPr>
              <a:t>JSP Execution</a:t>
            </a:r>
          </a:p>
          <a:p>
            <a:pPr algn="just"/>
            <a:r>
              <a:rPr lang="en-US" sz="3600" dirty="0"/>
              <a:t>The </a:t>
            </a:r>
            <a:r>
              <a:rPr lang="en-US" sz="3600" b="1" dirty="0"/>
              <a:t>_</a:t>
            </a:r>
            <a:r>
              <a:rPr lang="en-US" sz="3600" b="1" dirty="0" err="1"/>
              <a:t>jspService</a:t>
            </a:r>
            <a:r>
              <a:rPr lang="en-US" sz="3600" b="1" dirty="0"/>
              <a:t>()</a:t>
            </a:r>
            <a:r>
              <a:rPr lang="en-US" sz="3600" dirty="0"/>
              <a:t> method of a </a:t>
            </a:r>
            <a:r>
              <a:rPr lang="en-US" sz="3600" dirty="0">
                <a:solidFill>
                  <a:srgbClr val="FF0000"/>
                </a:solidFill>
              </a:rPr>
              <a:t>JSP</a:t>
            </a:r>
            <a:r>
              <a:rPr lang="en-US" sz="3600" dirty="0"/>
              <a:t> is invoked on request basis. This is responsible for generating the response for that request and this method is also responsible for generating responses to all seven of the </a:t>
            </a:r>
            <a:r>
              <a:rPr lang="en-US" sz="3600" dirty="0">
                <a:solidFill>
                  <a:srgbClr val="FF0000"/>
                </a:solidFill>
              </a:rPr>
              <a:t>HTTP methods, </a:t>
            </a:r>
            <a:r>
              <a:rPr lang="en-US" sz="3600" dirty="0" err="1">
                <a:solidFill>
                  <a:srgbClr val="FF0000"/>
                </a:solidFill>
              </a:rPr>
              <a:t>i.e</a:t>
            </a:r>
            <a:r>
              <a:rPr lang="en-US" sz="3600" dirty="0">
                <a:solidFill>
                  <a:srgbClr val="FF0000"/>
                </a:solidFill>
              </a:rPr>
              <a:t>, </a:t>
            </a:r>
            <a:r>
              <a:rPr lang="en-US" sz="3600" b="1" dirty="0">
                <a:solidFill>
                  <a:srgbClr val="FF0000"/>
                </a:solidFill>
              </a:rPr>
              <a:t>GET, POST, DELETE</a:t>
            </a:r>
            <a:r>
              <a:rPr lang="en-US" sz="3600" dirty="0">
                <a:solidFill>
                  <a:srgbClr val="FF0000"/>
                </a:solidFill>
              </a:rPr>
              <a:t>, etc.</a:t>
            </a:r>
            <a:endParaRPr lang="en-US" sz="3600" dirty="0">
              <a:solidFill>
                <a:srgbClr val="FF0000"/>
              </a:solidFill>
            </a:endParaRPr>
          </a:p>
        </p:txBody>
      </p:sp>
    </p:spTree>
    <p:extLst>
      <p:ext uri="{BB962C8B-B14F-4D97-AF65-F5344CB8AC3E}">
        <p14:creationId xmlns:p14="http://schemas.microsoft.com/office/powerpoint/2010/main" val="165745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299</Words>
  <Application>Microsoft Office PowerPoint</Application>
  <PresentationFormat>On-screen Show (4:3)</PresentationFormat>
  <Paragraphs>85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DR.SNSRCAS, CBE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DR.SNSRCAS, CBE</dc:title>
  <dc:creator>DELL 2021</dc:creator>
  <cp:lastModifiedBy>DELL 2021</cp:lastModifiedBy>
  <cp:revision>46</cp:revision>
  <dcterms:created xsi:type="dcterms:W3CDTF">2006-08-16T00:00:00Z</dcterms:created>
  <dcterms:modified xsi:type="dcterms:W3CDTF">2022-10-13T01:53:02Z</dcterms:modified>
</cp:coreProperties>
</file>